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79" r:id="rId6"/>
    <p:sldId id="612" r:id="rId7"/>
    <p:sldId id="271" r:id="rId8"/>
    <p:sldId id="629" r:id="rId9"/>
    <p:sldId id="630" r:id="rId10"/>
    <p:sldId id="631" r:id="rId11"/>
    <p:sldId id="627" r:id="rId12"/>
    <p:sldId id="628" r:id="rId13"/>
    <p:sldId id="599" r:id="rId14"/>
    <p:sldId id="604" r:id="rId15"/>
    <p:sldId id="602" r:id="rId16"/>
    <p:sldId id="607" r:id="rId17"/>
    <p:sldId id="608" r:id="rId18"/>
    <p:sldId id="280" r:id="rId19"/>
    <p:sldId id="281" r:id="rId20"/>
    <p:sldId id="287" r:id="rId21"/>
    <p:sldId id="262" r:id="rId22"/>
    <p:sldId id="26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64678" autoAdjust="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FD05E-9AD9-4952-95DC-D403F070A1E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6B390-D71C-4967-A445-4B7ACFF1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44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A7731-AFE1-4A34-9240-3E0D6589427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64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080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A7731-AFE1-4A34-9240-3E0D6589427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55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409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A7731-AFE1-4A34-9240-3E0D6589427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41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A7731-AFE1-4A34-9240-3E0D6589427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99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A7731-AFE1-4A34-9240-3E0D6589427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86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A7731-AFE1-4A34-9240-3E0D6589427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450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A7731-AFE1-4A34-9240-3E0D6589427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69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A7731-AFE1-4A34-9240-3E0D6589427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6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A7731-AFE1-4A34-9240-3E0D6589427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712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A7731-AFE1-4A34-9240-3E0D6589427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85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A7731-AFE1-4A34-9240-3E0D6589427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06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A7731-AFE1-4A34-9240-3E0D6589427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5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5200E-0C10-4F5F-9AB3-FEC608D2C9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17738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College of</a:t>
            </a:r>
            <a:br>
              <a:rPr lang="en-US" dirty="0"/>
            </a:br>
            <a:r>
              <a:rPr lang="en-US" dirty="0"/>
              <a:t>Architecture</a:t>
            </a:r>
            <a:br>
              <a:rPr lang="en-US" dirty="0"/>
            </a:br>
            <a:r>
              <a:rPr lang="en-US" dirty="0"/>
              <a:t>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274C9-6548-4C10-B64B-F4EC8FBCA6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030788"/>
            <a:ext cx="9144000" cy="1312862"/>
          </a:xfrm>
        </p:spPr>
        <p:txBody>
          <a:bodyPr>
            <a:normAutofit/>
          </a:bodyPr>
          <a:lstStyle>
            <a:lvl1pPr marL="0" indent="0" algn="l">
              <a:buNone/>
              <a:defRPr sz="2000" b="1" kern="1200" spc="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GENERAL TEMPLATE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EFD97-6396-4CDD-978A-00AC517F9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2487-87C9-477B-ABCF-CF680F93C52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1D61B-1063-4A7E-91FA-710C7DED5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315B0-0FDD-43B8-9C78-A1424FD2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F249-FB7D-4D90-BFFE-C67A679732F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57F06F-1E65-41B6-B087-41DF88A65AC6}"/>
              </a:ext>
            </a:extLst>
          </p:cNvPr>
          <p:cNvCxnSpPr>
            <a:cxnSpLocks/>
          </p:cNvCxnSpPr>
          <p:nvPr userDrawn="1"/>
        </p:nvCxnSpPr>
        <p:spPr>
          <a:xfrm>
            <a:off x="1524000" y="4741993"/>
            <a:ext cx="953588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2EA86F8-EAFF-498C-A9A6-62BE0AABCE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911" y="143887"/>
            <a:ext cx="1711002" cy="16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7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02D62-1340-4A39-B2D8-11DD7D7C6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50" y="500062"/>
            <a:ext cx="10515600" cy="1325563"/>
          </a:xfrm>
        </p:spPr>
        <p:txBody>
          <a:bodyPr/>
          <a:lstStyle>
            <a:lvl1pPr>
              <a:defRPr>
                <a:solidFill>
                  <a:srgbClr val="500000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602E2-6E67-46B9-B410-AC08AFCAF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8750" y="1825625"/>
            <a:ext cx="10515600" cy="43513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700E9-E9DC-43A4-9C49-FBD457A6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8750" y="6356349"/>
            <a:ext cx="2743200" cy="365125"/>
          </a:xfrm>
        </p:spPr>
        <p:txBody>
          <a:bodyPr/>
          <a:lstStyle/>
          <a:p>
            <a:fld id="{C9F22487-87C9-477B-ABCF-CF680F93C52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012E7-7A8C-479A-8F40-BA843C6BB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9150" y="63563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DD8CA-A02A-434D-9D1F-DCB4C8F21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150" y="6356350"/>
            <a:ext cx="2743200" cy="365125"/>
          </a:xfrm>
        </p:spPr>
        <p:txBody>
          <a:bodyPr/>
          <a:lstStyle/>
          <a:p>
            <a:fld id="{469FF249-FB7D-4D90-BFFE-C67A679732F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9295A0-FB4D-49B2-8B1F-758863D3BFC2}"/>
              </a:ext>
            </a:extLst>
          </p:cNvPr>
          <p:cNvCxnSpPr>
            <a:cxnSpLocks/>
          </p:cNvCxnSpPr>
          <p:nvPr userDrawn="1"/>
        </p:nvCxnSpPr>
        <p:spPr>
          <a:xfrm>
            <a:off x="1552575" y="1465393"/>
            <a:ext cx="9535885" cy="0"/>
          </a:xfrm>
          <a:prstGeom prst="line">
            <a:avLst/>
          </a:prstGeom>
          <a:ln w="19050">
            <a:solidFill>
              <a:srgbClr val="5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CB3241E8-7B9C-4608-BFD0-37A15B3E37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90"/>
          <a:stretch/>
        </p:blipFill>
        <p:spPr>
          <a:xfrm>
            <a:off x="-29935" y="3"/>
            <a:ext cx="1181100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9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40F349-EA6C-4046-9219-2275E05C90B4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500000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0C69FF-9C9E-4B3E-B227-C78B562F6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71600" y="365125"/>
            <a:ext cx="7200900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D93F-044B-40C4-BF71-306E852FFD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0" y="6356350"/>
            <a:ext cx="2743200" cy="365125"/>
          </a:xfrm>
        </p:spPr>
        <p:txBody>
          <a:bodyPr/>
          <a:lstStyle/>
          <a:p>
            <a:fld id="{C9F22487-87C9-477B-ABCF-CF680F93C52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60B9E-CA37-4D0D-9EF6-F41485CF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3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CD503-7218-403E-90A9-4F906339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F249-FB7D-4D90-BFFE-C67A679732F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776AB8-FD58-44F7-9D27-10D2DFDBBAE5}"/>
              </a:ext>
            </a:extLst>
          </p:cNvPr>
          <p:cNvCxnSpPr>
            <a:cxnSpLocks/>
          </p:cNvCxnSpPr>
          <p:nvPr userDrawn="1"/>
        </p:nvCxnSpPr>
        <p:spPr>
          <a:xfrm flipV="1">
            <a:off x="9431110" y="365125"/>
            <a:ext cx="0" cy="4983032"/>
          </a:xfrm>
          <a:prstGeom prst="line">
            <a:avLst/>
          </a:prstGeom>
          <a:ln w="19050">
            <a:solidFill>
              <a:srgbClr val="5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88E0E532-BC76-4F55-A769-75580FAFF5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90"/>
          <a:stretch/>
        </p:blipFill>
        <p:spPr>
          <a:xfrm>
            <a:off x="-29935" y="3"/>
            <a:ext cx="1181100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02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8377-ADEB-49A7-B63F-B5A608E0A47E}" type="datetimeFigureOut">
              <a:rPr lang="en-US" smtClean="0"/>
              <a:pPr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5FCC-7294-41B4-A8D6-DB5BC3368F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637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40EFD-1841-418B-BB6A-B711F32443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9700" y="314325"/>
            <a:ext cx="10515600" cy="1325563"/>
          </a:xfrm>
        </p:spPr>
        <p:txBody>
          <a:bodyPr/>
          <a:lstStyle>
            <a:lvl1pPr>
              <a:defRPr>
                <a:solidFill>
                  <a:srgbClr val="500000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5BECF-6752-4557-98C2-3934C8029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00" y="1822450"/>
            <a:ext cx="10515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8D3EF-B0D5-438E-B482-823641F7EB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9700" y="6378573"/>
            <a:ext cx="2743200" cy="365125"/>
          </a:xfrm>
        </p:spPr>
        <p:txBody>
          <a:bodyPr/>
          <a:lstStyle/>
          <a:p>
            <a:fld id="{C9F22487-87C9-477B-ABCF-CF680F93C52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5F374-05EF-4C3D-89D9-C2600C9FC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0100" y="6356349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13EC1-E94C-44B8-AF13-868D64215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2100" y="6356349"/>
            <a:ext cx="2743200" cy="365125"/>
          </a:xfrm>
        </p:spPr>
        <p:txBody>
          <a:bodyPr/>
          <a:lstStyle/>
          <a:p>
            <a:fld id="{469FF249-FB7D-4D90-BFFE-C67A679732F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78843F6-CF52-437C-91A8-0EA052B5AA3C}"/>
              </a:ext>
            </a:extLst>
          </p:cNvPr>
          <p:cNvCxnSpPr>
            <a:cxnSpLocks/>
          </p:cNvCxnSpPr>
          <p:nvPr userDrawn="1"/>
        </p:nvCxnSpPr>
        <p:spPr>
          <a:xfrm>
            <a:off x="1504950" y="1465393"/>
            <a:ext cx="9535885" cy="0"/>
          </a:xfrm>
          <a:prstGeom prst="line">
            <a:avLst/>
          </a:prstGeom>
          <a:ln w="19050">
            <a:solidFill>
              <a:srgbClr val="5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2C777002-229F-4C4E-8D67-EACB3559C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90"/>
          <a:stretch/>
        </p:blipFill>
        <p:spPr>
          <a:xfrm>
            <a:off x="-29935" y="3"/>
            <a:ext cx="1181100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6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901A-D12E-4267-8A2D-4B5D9A1F0A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B3082-0ECE-4DAE-9F34-CDBA0E711A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856163"/>
            <a:ext cx="10515600" cy="1500187"/>
          </a:xfrm>
        </p:spPr>
        <p:txBody>
          <a:bodyPr/>
          <a:lstStyle>
            <a:lvl1pPr marL="0" indent="0">
              <a:buNone/>
              <a:defRPr sz="2400" b="1" spc="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1880F-130A-4E64-8A16-478AA8B7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2487-87C9-477B-ABCF-CF680F93C52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CA761-2D72-4A3E-81F1-6EA4C1E24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394C2-73EB-4F58-B7BE-1B309B91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F249-FB7D-4D90-BFFE-C67A679732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9E8AEF-BB57-46B4-8583-FB8175EE812E}"/>
              </a:ext>
            </a:extLst>
          </p:cNvPr>
          <p:cNvCxnSpPr>
            <a:cxnSpLocks/>
          </p:cNvCxnSpPr>
          <p:nvPr userDrawn="1"/>
        </p:nvCxnSpPr>
        <p:spPr>
          <a:xfrm>
            <a:off x="838200" y="4562475"/>
            <a:ext cx="953588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2772FEA-65AB-42FB-A745-6B101D3BEF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911" y="143887"/>
            <a:ext cx="1711002" cy="16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6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62DBC-D8CE-497F-BC44-BBA9E5517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333375"/>
            <a:ext cx="10515600" cy="1325563"/>
          </a:xfrm>
        </p:spPr>
        <p:txBody>
          <a:bodyPr/>
          <a:lstStyle>
            <a:lvl1pPr>
              <a:defRPr>
                <a:solidFill>
                  <a:srgbClr val="500000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87341-DC5B-4874-AF71-FE211C448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35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84218-9226-488F-8A56-1D5FBF619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75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AEBE3-0CDA-4655-8B82-C3B4414439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2743200" cy="365125"/>
          </a:xfrm>
        </p:spPr>
        <p:txBody>
          <a:bodyPr/>
          <a:lstStyle/>
          <a:p>
            <a:fld id="{C9F22487-87C9-477B-ABCF-CF680F93C52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8B22F-1916-4C55-9F33-BF8BDAE0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339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F6F3F-8624-4453-9788-03309A25F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0" y="6359525"/>
            <a:ext cx="2743200" cy="365125"/>
          </a:xfrm>
        </p:spPr>
        <p:txBody>
          <a:bodyPr/>
          <a:lstStyle/>
          <a:p>
            <a:fld id="{469FF249-FB7D-4D90-BFFE-C67A679732F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2E97EB-956A-4F44-AEAE-9B061C9DCEFB}"/>
              </a:ext>
            </a:extLst>
          </p:cNvPr>
          <p:cNvCxnSpPr>
            <a:cxnSpLocks/>
          </p:cNvCxnSpPr>
          <p:nvPr userDrawn="1"/>
        </p:nvCxnSpPr>
        <p:spPr>
          <a:xfrm>
            <a:off x="1343025" y="1465393"/>
            <a:ext cx="9535885" cy="0"/>
          </a:xfrm>
          <a:prstGeom prst="line">
            <a:avLst/>
          </a:prstGeom>
          <a:ln w="19050">
            <a:solidFill>
              <a:srgbClr val="5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DE255569-218E-4ED2-9B21-2E75D64A6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90"/>
          <a:stretch/>
        </p:blipFill>
        <p:spPr>
          <a:xfrm>
            <a:off x="-29935" y="3"/>
            <a:ext cx="1181100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8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CE7B9-F087-4C20-87D5-3F908D25D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6038" y="355600"/>
            <a:ext cx="10515600" cy="1325563"/>
          </a:xfrm>
        </p:spPr>
        <p:txBody>
          <a:bodyPr/>
          <a:lstStyle>
            <a:lvl1pPr>
              <a:defRPr>
                <a:solidFill>
                  <a:srgbClr val="500000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E0FE5-500C-4CDD-8B44-AB0865490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60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73E6D3-B464-4B79-8FB0-AC248E053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1603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E4E9E6-6654-45CC-8337-6DBD204D2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4845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70FFD5-24CD-4DF4-AE83-C5540F9846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4845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C83212-7BAD-4830-889D-2D8850AFC9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038" y="6356350"/>
            <a:ext cx="2743200" cy="365125"/>
          </a:xfrm>
        </p:spPr>
        <p:txBody>
          <a:bodyPr/>
          <a:lstStyle/>
          <a:p>
            <a:fld id="{C9F22487-87C9-477B-ABCF-CF680F93C52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CB8316-89B9-4389-BABE-D7C05207B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16438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CC83B9-75D0-4B33-A306-04BC46297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8438" y="6356350"/>
            <a:ext cx="2743200" cy="365125"/>
          </a:xfrm>
        </p:spPr>
        <p:txBody>
          <a:bodyPr/>
          <a:lstStyle/>
          <a:p>
            <a:fld id="{469FF249-FB7D-4D90-BFFE-C67A679732F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68A04B-2811-41CE-886B-31AB1B1BAF87}"/>
              </a:ext>
            </a:extLst>
          </p:cNvPr>
          <p:cNvCxnSpPr>
            <a:cxnSpLocks/>
          </p:cNvCxnSpPr>
          <p:nvPr userDrawn="1"/>
        </p:nvCxnSpPr>
        <p:spPr>
          <a:xfrm>
            <a:off x="1316038" y="1465393"/>
            <a:ext cx="9535885" cy="0"/>
          </a:xfrm>
          <a:prstGeom prst="line">
            <a:avLst/>
          </a:prstGeom>
          <a:ln w="19050">
            <a:solidFill>
              <a:srgbClr val="5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8653B3B7-8582-4FF4-B3AC-751B8E8C29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90"/>
          <a:stretch/>
        </p:blipFill>
        <p:spPr>
          <a:xfrm>
            <a:off x="-29935" y="3"/>
            <a:ext cx="1181100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1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626A7-0471-413D-931F-9FAB790A83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EB5F5B-A578-41B2-AFED-7CB4A4D02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2487-87C9-477B-ABCF-CF680F93C52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70B04-D09C-4D79-B3AB-075A80EBF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9AA653-60B4-401B-9A17-7FB1560FF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F249-FB7D-4D90-BFFE-C67A679732F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30E9D27-D39B-49E0-9336-F3ADC5DB30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911" y="143887"/>
            <a:ext cx="1711002" cy="16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6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CFAEF8-E63E-47EF-8F4C-5BF89C906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2487-87C9-477B-ABCF-CF680F93C52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7D2EF2-87E8-4ABB-9BEF-F282E8ED1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8E7CE-B959-417F-984E-15A01563E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F249-FB7D-4D90-BFFE-C67A679732F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32ED223-10E0-4F70-972C-E031AE7297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911" y="143887"/>
            <a:ext cx="1711002" cy="16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1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60D3C-D79A-4FF4-BB61-55899AD17D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469107"/>
            <a:ext cx="3932237" cy="1339849"/>
          </a:xfrm>
        </p:spPr>
        <p:txBody>
          <a:bodyPr anchor="b"/>
          <a:lstStyle>
            <a:lvl1pPr>
              <a:defRPr sz="3200">
                <a:solidFill>
                  <a:srgbClr val="500000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FD300-6F44-494B-8F62-DBB100C2E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7538" y="99218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0E966-6675-408C-8A90-1BD28778F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7488" y="2054224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2570E-B894-4CEC-91ED-5D688D25F3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7488" y="6356348"/>
            <a:ext cx="2743200" cy="365125"/>
          </a:xfrm>
        </p:spPr>
        <p:txBody>
          <a:bodyPr/>
          <a:lstStyle/>
          <a:p>
            <a:fld id="{C9F22487-87C9-477B-ABCF-CF680F93C52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25FBE-2E10-43B7-B542-B6926B6A9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1213" y="635634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5EDB5-BF82-4867-A7CE-31CDDBB8A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538" y="6356350"/>
            <a:ext cx="2743200" cy="365125"/>
          </a:xfrm>
        </p:spPr>
        <p:txBody>
          <a:bodyPr/>
          <a:lstStyle/>
          <a:p>
            <a:fld id="{469FF249-FB7D-4D90-BFFE-C67A679732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9E330C-F4B8-44E4-9959-B8C7A4FC1AF2}"/>
              </a:ext>
            </a:extLst>
          </p:cNvPr>
          <p:cNvCxnSpPr>
            <a:cxnSpLocks/>
          </p:cNvCxnSpPr>
          <p:nvPr userDrawn="1"/>
        </p:nvCxnSpPr>
        <p:spPr>
          <a:xfrm>
            <a:off x="1487488" y="1808956"/>
            <a:ext cx="3932237" cy="0"/>
          </a:xfrm>
          <a:prstGeom prst="line">
            <a:avLst/>
          </a:prstGeom>
          <a:ln w="19050">
            <a:solidFill>
              <a:srgbClr val="5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774A6D9A-6CBF-4642-9B71-AFD04CDA45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90"/>
          <a:stretch/>
        </p:blipFill>
        <p:spPr>
          <a:xfrm>
            <a:off x="-29935" y="3"/>
            <a:ext cx="1181100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7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CC0D5-D879-459F-B774-37E980E8AE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9387" y="450057"/>
            <a:ext cx="3932237" cy="1358899"/>
          </a:xfrm>
        </p:spPr>
        <p:txBody>
          <a:bodyPr anchor="b"/>
          <a:lstStyle>
            <a:lvl1pPr>
              <a:defRPr sz="3200">
                <a:solidFill>
                  <a:srgbClr val="500000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FD4E8C-B715-419E-952B-980A01E936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7538" y="99218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14264-4CB8-47D1-AF9B-E336BF3FA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9388" y="2054224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3295F4-7DEC-4A1E-AE24-0CC4B2E5DE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9388" y="6356348"/>
            <a:ext cx="2743200" cy="365125"/>
          </a:xfrm>
        </p:spPr>
        <p:txBody>
          <a:bodyPr/>
          <a:lstStyle/>
          <a:p>
            <a:fld id="{C9F22487-87C9-477B-ABCF-CF680F93C52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73C83-54ED-4A3A-B2CA-6D0E09F84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02163" y="6356348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BF8BC-27DA-4F07-8E4D-82C5C503F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538" y="6356350"/>
            <a:ext cx="2743200" cy="365125"/>
          </a:xfrm>
        </p:spPr>
        <p:txBody>
          <a:bodyPr/>
          <a:lstStyle/>
          <a:p>
            <a:fld id="{469FF249-FB7D-4D90-BFFE-C67A679732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42573B-4338-4FF2-916C-95E3EBB7B82F}"/>
              </a:ext>
            </a:extLst>
          </p:cNvPr>
          <p:cNvCxnSpPr>
            <a:cxnSpLocks/>
          </p:cNvCxnSpPr>
          <p:nvPr userDrawn="1"/>
        </p:nvCxnSpPr>
        <p:spPr>
          <a:xfrm>
            <a:off x="1487488" y="1808956"/>
            <a:ext cx="3932237" cy="0"/>
          </a:xfrm>
          <a:prstGeom prst="line">
            <a:avLst/>
          </a:prstGeom>
          <a:ln w="19050">
            <a:solidFill>
              <a:srgbClr val="5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95BCF90D-26B0-409E-905E-AA62AE4A94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90"/>
          <a:stretch/>
        </p:blipFill>
        <p:spPr>
          <a:xfrm>
            <a:off x="-29935" y="3"/>
            <a:ext cx="1181100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408CB-60A9-49EC-9345-B38187D51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9FB2F-B756-45EF-B72D-F0EAF36AD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AA417-DF94-4149-9130-8A5CB74FD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22487-87C9-477B-ABCF-CF680F93C52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6FD25-AA57-4205-9A0E-AC3CC30F6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80B6F-D77F-4CFD-A646-A5E3CF32D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FF249-FB7D-4D90-BFFE-C67A6797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2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abroad.tamu.ed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abroad.tamu.edu/Menu/COVID-19-UPDATE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mailto:jhays@tamu.edu" TargetMode="External"/><Relationship Id="rId4" Type="http://schemas.openxmlformats.org/officeDocument/2006/relationships/hyperlink" Target="mailto:leslief@tamu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broadportal.tamu.edu/index.cfm?FuseAction=Programs.AdvancedSearch&amp;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www.qut.edu.au/creative-industries/courses-and-study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studyabroad.tamu.edu/index.cfm?FuseAction=Programs.SearchResults&amp;Program_Name=University+wide&amp;Program_Type_ID=1&amp;pi=%7f&amp;pc=%7f&amp;pr=%7f&amp;pt=%7f&amp;Partner_ID=ANY&amp;p_10002=Texas+A&amp;M+Reciprocal+Educational+Exchange+Program%7f&amp;p_10002_t=MULTI&amp;p_10004=%7f&amp;p_10004_t=MULTI&amp;p_10009=&amp;p_10009_t=YESNO&amp;p_10010=%7f&amp;p_10010_t=MULTI&amp;p_10018=&amp;p_10018_t=YESNO&amp;Sort=Program_Name&amp;Order=asc&amp;pp=10002,10004,10009,10010,1001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73149-D85C-4BE3-9D69-0A0B69564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3005138"/>
          </a:xfrm>
        </p:spPr>
        <p:txBody>
          <a:bodyPr/>
          <a:lstStyle/>
          <a:p>
            <a:r>
              <a:rPr lang="en-US" dirty="0"/>
              <a:t>College of</a:t>
            </a:r>
            <a:br>
              <a:rPr lang="en-US" dirty="0"/>
            </a:br>
            <a:r>
              <a:rPr lang="en-US" dirty="0"/>
              <a:t>Architecture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087904-9706-4AA8-8995-DA254EABC6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EDUCATION ABROAD</a:t>
            </a:r>
          </a:p>
        </p:txBody>
      </p:sp>
    </p:spTree>
    <p:extLst>
      <p:ext uri="{BB962C8B-B14F-4D97-AF65-F5344CB8AC3E}">
        <p14:creationId xmlns:p14="http://schemas.microsoft.com/office/powerpoint/2010/main" val="3280087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CAB3A-41AE-416F-8E65-66BF502F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United Kingdom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20FB2-8EEB-4E90-A6B5-8E2C5CA89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991318"/>
            <a:ext cx="3951702" cy="369656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London, Liverpool and Lincoln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Student Dormitory Housing called Flats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Faculty Led and with FSU</a:t>
            </a:r>
          </a:p>
          <a:p>
            <a:endParaRPr lang="en-US" sz="3000" dirty="0"/>
          </a:p>
          <a:p>
            <a:endParaRPr lang="en-US" dirty="0"/>
          </a:p>
        </p:txBody>
      </p:sp>
      <p:pic>
        <p:nvPicPr>
          <p:cNvPr id="4" name="Picture 3" descr="Map of the United Kingdom and Ireland">
            <a:extLst>
              <a:ext uri="{FF2B5EF4-FFF2-40B4-BE49-F238E27FC236}">
                <a16:creationId xmlns:a16="http://schemas.microsoft.com/office/drawing/2014/main" id="{2E87B6DC-15BE-4DCB-996B-6C772892CA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4"/>
          <a:stretch/>
        </p:blipFill>
        <p:spPr>
          <a:xfrm>
            <a:off x="6518264" y="1966522"/>
            <a:ext cx="3235336" cy="3595153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4130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213C0-A676-495F-B0B7-13259E1ED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Constructionarium</a:t>
            </a:r>
          </a:p>
        </p:txBody>
      </p:sp>
      <p:pic>
        <p:nvPicPr>
          <p:cNvPr id="5" name="Picture 4" descr="Students work on construction project">
            <a:extLst>
              <a:ext uri="{FF2B5EF4-FFF2-40B4-BE49-F238E27FC236}">
                <a16:creationId xmlns:a16="http://schemas.microsoft.com/office/drawing/2014/main" id="{1C0E9EEE-E7F7-4B53-BAF1-B9CEBB836D12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/>
          <a:stretch/>
        </p:blipFill>
        <p:spPr>
          <a:xfrm>
            <a:off x="5179226" y="3276600"/>
            <a:ext cx="4924570" cy="21336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50000"/>
              </a:schemeClr>
            </a:glow>
          </a:effectLst>
        </p:spPr>
      </p:pic>
      <p:pic>
        <p:nvPicPr>
          <p:cNvPr id="4" name="Picture 3" descr="Photo of study abroad students at the Constructionarium in 2016">
            <a:extLst>
              <a:ext uri="{FF2B5EF4-FFF2-40B4-BE49-F238E27FC236}">
                <a16:creationId xmlns:a16="http://schemas.microsoft.com/office/drawing/2014/main" id="{BFDBF1D1-7904-46C1-BC45-051B5C927E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1981201"/>
            <a:ext cx="3200401" cy="426720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50000"/>
              </a:schemeClr>
            </a:glo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3B4FC4-5934-47A2-8481-FD0C562068BC}"/>
              </a:ext>
            </a:extLst>
          </p:cNvPr>
          <p:cNvSpPr txBox="1"/>
          <p:nvPr/>
        </p:nvSpPr>
        <p:spPr>
          <a:xfrm>
            <a:off x="6019800" y="2253733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00000"/>
                </a:solidFill>
              </a:rPr>
              <a:t>Bircham Newton, Norfolk England</a:t>
            </a:r>
            <a:endParaRPr lang="en-US" dirty="0">
              <a:solidFill>
                <a:srgbClr val="5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CAB3A-41AE-416F-8E65-66BF502F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Italy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20FB2-8EEB-4E90-A6B5-8E2C5CA89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9660" y="2133600"/>
            <a:ext cx="4178740" cy="3962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/>
              <a:t>  Castiglion Fiorentino &amp;    Florence</a:t>
            </a:r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  Student Dormitory Style Housing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Faculty Led &amp; with FSU</a:t>
            </a:r>
          </a:p>
          <a:p>
            <a:endParaRPr lang="en-US" dirty="0"/>
          </a:p>
        </p:txBody>
      </p:sp>
      <p:pic>
        <p:nvPicPr>
          <p:cNvPr id="5" name="Picture 4" descr="Map of Italy">
            <a:extLst>
              <a:ext uri="{FF2B5EF4-FFF2-40B4-BE49-F238E27FC236}">
                <a16:creationId xmlns:a16="http://schemas.microsoft.com/office/drawing/2014/main" id="{C518BA18-D25E-4F8D-9CE0-AB3EDB305D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7" r="5897"/>
          <a:stretch/>
        </p:blipFill>
        <p:spPr>
          <a:xfrm>
            <a:off x="6324600" y="2133601"/>
            <a:ext cx="3416740" cy="3821429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9376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CAB3A-41AE-416F-8E65-66BF502F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Germany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20FB2-8EEB-4E90-A6B5-8E2C5CA89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1" y="2057400"/>
            <a:ext cx="4053841" cy="41148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Bonn, Germany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Host Families with Meals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Faculty Led and German Faculty</a:t>
            </a:r>
          </a:p>
          <a:p>
            <a:endParaRPr lang="en-US" dirty="0"/>
          </a:p>
        </p:txBody>
      </p:sp>
      <p:pic>
        <p:nvPicPr>
          <p:cNvPr id="6" name="Content Placeholder 5" descr="Map of Germany">
            <a:extLst>
              <a:ext uri="{FF2B5EF4-FFF2-40B4-BE49-F238E27FC236}">
                <a16:creationId xmlns:a16="http://schemas.microsoft.com/office/drawing/2014/main" id="{4ECF3CC6-8F95-4E3A-8383-BB8A5E693C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7" t="8573" r="16298" b="5455"/>
          <a:stretch/>
        </p:blipFill>
        <p:spPr>
          <a:xfrm>
            <a:off x="6568678" y="2057400"/>
            <a:ext cx="3297464" cy="404406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3091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CAB3A-41AE-416F-8E65-66BF502F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Spain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32935C5-8A20-4C14-B57B-94CF54E40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961" y="2269067"/>
            <a:ext cx="4358641" cy="348826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Barcelona, Spain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BAC - Barcelona Architecture Center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Dormitory Housing</a:t>
            </a:r>
          </a:p>
          <a:p>
            <a:endParaRPr lang="en-US" dirty="0"/>
          </a:p>
        </p:txBody>
      </p:sp>
      <p:pic>
        <p:nvPicPr>
          <p:cNvPr id="8" name="Content Placeholder 5" descr="Map of Spain">
            <a:extLst>
              <a:ext uri="{FF2B5EF4-FFF2-40B4-BE49-F238E27FC236}">
                <a16:creationId xmlns:a16="http://schemas.microsoft.com/office/drawing/2014/main" id="{3DAB9039-6DAF-46FF-A17B-028C426A2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1981200"/>
            <a:ext cx="3417169" cy="4064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2881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0" y="257422"/>
            <a:ext cx="7543800" cy="1450757"/>
          </a:xfrm>
        </p:spPr>
        <p:txBody>
          <a:bodyPr/>
          <a:lstStyle/>
          <a:p>
            <a:r>
              <a:rPr lang="en-US" dirty="0"/>
              <a:t>Funding the Program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9900" y="1708179"/>
            <a:ext cx="9169399" cy="48923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existing financial aid can be used toward the </a:t>
            </a:r>
          </a:p>
          <a:p>
            <a:r>
              <a:rPr lang="en-US" dirty="0"/>
              <a:t>College of Architecture Study Abroad Programs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Scholarships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The Study Abroad Fellowship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The International Education Fee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Global Opportunity Fund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Texas Tomorrow Fund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Student Loans</a:t>
            </a:r>
          </a:p>
          <a:p>
            <a:pPr marL="201168" lvl="1" indent="0" algn="ctr">
              <a:buNone/>
            </a:pPr>
            <a:endParaRPr lang="en-US" sz="1800" dirty="0">
              <a:solidFill>
                <a:srgbClr val="50000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01168" lvl="1" indent="0">
              <a:buNone/>
            </a:pPr>
            <a:r>
              <a:rPr lang="en-US" sz="1800" dirty="0"/>
              <a:t>There is about $1.5 million available in TAMU scholarships just for Education Abroad</a:t>
            </a:r>
            <a:endParaRPr lang="en-US" sz="1800" dirty="0">
              <a:solidFill>
                <a:srgbClr val="50000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01168" lvl="1" indent="0" algn="ctr">
              <a:buNone/>
            </a:pPr>
            <a:r>
              <a:rPr lang="en-US" sz="1800" dirty="0">
                <a:solidFill>
                  <a:srgbClr val="5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https://studyabroad.tamu.edu</a:t>
            </a:r>
            <a:r>
              <a:rPr lang="en-US" sz="1800" dirty="0">
                <a:solidFill>
                  <a:srgbClr val="500000"/>
                </a:solidFill>
              </a:rPr>
              <a:t>  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09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900" y="1639888"/>
            <a:ext cx="8915400" cy="493150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Housing Costs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Dorm release letters are available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Apply for Scholarships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Book travel plans (airfare) in advance; group flights are available upon request. </a:t>
            </a:r>
          </a:p>
        </p:txBody>
      </p:sp>
    </p:spTree>
    <p:extLst>
      <p:ext uri="{BB962C8B-B14F-4D97-AF65-F5344CB8AC3E}">
        <p14:creationId xmlns:p14="http://schemas.microsoft.com/office/powerpoint/2010/main" val="3004732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98699A5-A2EE-7B4D-A31B-F7011051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Impacts of Study Abroad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1" y="1639888"/>
            <a:ext cx="7543801" cy="451537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Study Abroad offers a rich experience professionally and personally. 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The students get exposure to unique architecture and are able to participate in global projects. </a:t>
            </a:r>
            <a:endParaRPr lang="en-US" dirty="0">
              <a:ea typeface="Open Sans"/>
              <a:cs typeface="Open Sans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We find that most of our students return with a renewed passion and more confidence in </a:t>
            </a:r>
            <a:r>
              <a:rPr lang="en-US" dirty="0">
                <a:ea typeface="+mn-lt"/>
                <a:cs typeface="+mn-lt"/>
              </a:rPr>
              <a:t>their studies.</a:t>
            </a:r>
            <a:endParaRPr lang="en-US" dirty="0">
              <a:ea typeface="Open Sans"/>
              <a:cs typeface="Open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397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A9957-EAD3-4456-A8D7-FACA57DA3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– 19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D056C-B35D-4A1D-90FA-1DF9B6996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COVID and constantly changing travel restrictions, we’ve been advising students to avoid booking travel until told to do so and the program has been confirmed to run.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Airfare booking information will be provided once the program is confirmed</a:t>
            </a:r>
            <a:endParaRPr lang="en-US" sz="1800" dirty="0">
              <a:solidFill>
                <a:srgbClr val="FFFFFF"/>
              </a:solidFill>
            </a:endParaRPr>
          </a:p>
          <a:p>
            <a:pPr>
              <a:buClr>
                <a:schemeClr val="accent3"/>
              </a:buClr>
              <a:buFont typeface="Calibri" panose="020F0502020204030204" pitchFamily="34" charset="0"/>
            </a:pPr>
            <a:endParaRPr lang="en-US" sz="1800" dirty="0">
              <a:solidFill>
                <a:srgbClr val="FFFFFF"/>
              </a:solidFill>
            </a:endParaRPr>
          </a:p>
          <a:p>
            <a:pPr algn="ctr">
              <a:buClr>
                <a:schemeClr val="accent3"/>
              </a:buClr>
              <a:buFont typeface="Calibri" panose="020F0502020204030204" pitchFamily="34" charset="0"/>
            </a:pPr>
            <a:endParaRPr lang="en-US" sz="18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buClr>
                <a:schemeClr val="accent3"/>
              </a:buClr>
              <a:buFont typeface="Calibri" panose="020F0502020204030204" pitchFamily="34" charset="0"/>
            </a:pPr>
            <a:endParaRPr lang="en-US" sz="18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buClr>
                <a:schemeClr val="accent3"/>
              </a:buClr>
              <a:buFont typeface="Calibri" panose="020F0502020204030204" pitchFamily="34" charset="0"/>
            </a:pPr>
            <a:r>
              <a:rPr lang="en-US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tx.ag/CovidUpdates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18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331EF-6AA9-4D1B-BE5F-D8AB39849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F4375D-FA84-4557-AB77-F308C1A571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639" y="1690688"/>
            <a:ext cx="8730721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489" y="0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/>
              <a:t>International Programs and Initiatives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0694FA-8917-4F66-AA1B-F538C2C03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527" y="4165652"/>
            <a:ext cx="1143000" cy="18288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416550" y="2362200"/>
            <a:ext cx="3803650" cy="158273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Leslie Feigenbaum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Associate Dean for International Programs and Initiatives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leslief@tamu.edu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979.845.7886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DC1AD6-7870-438A-A64C-1BBD480EE088}"/>
              </a:ext>
            </a:extLst>
          </p:cNvPr>
          <p:cNvSpPr txBox="1"/>
          <p:nvPr/>
        </p:nvSpPr>
        <p:spPr>
          <a:xfrm>
            <a:off x="5416550" y="4456433"/>
            <a:ext cx="3438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Jolynn Hays</a:t>
            </a:r>
          </a:p>
          <a:p>
            <a:r>
              <a:rPr lang="en-US" sz="2000" dirty="0"/>
              <a:t>Administrative Associate II</a:t>
            </a:r>
          </a:p>
          <a:p>
            <a:r>
              <a:rPr lang="en-US" sz="2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jhays@tamu.edu</a:t>
            </a:r>
            <a:endParaRPr lang="en-US" sz="2000" dirty="0"/>
          </a:p>
          <a:p>
            <a:r>
              <a:rPr lang="en-US" sz="2000" dirty="0"/>
              <a:t>979-845-1222</a:t>
            </a:r>
          </a:p>
        </p:txBody>
      </p:sp>
      <p:pic>
        <p:nvPicPr>
          <p:cNvPr id="5" name="Picture 4" descr="A picture containing text, person, person, suit&#10;&#10;Description automatically generated">
            <a:extLst>
              <a:ext uri="{FF2B5EF4-FFF2-40B4-BE49-F238E27FC236}">
                <a16:creationId xmlns:a16="http://schemas.microsoft.com/office/drawing/2014/main" id="{449A19C8-6702-4B9F-B743-425EC7A412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0" r="28905"/>
          <a:stretch/>
        </p:blipFill>
        <p:spPr>
          <a:xfrm>
            <a:off x="3197526" y="2362200"/>
            <a:ext cx="1143000" cy="158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78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4935C5-2963-294D-82B2-85182E9AC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314325"/>
            <a:ext cx="10515600" cy="1325563"/>
          </a:xfrm>
        </p:spPr>
        <p:txBody>
          <a:bodyPr/>
          <a:lstStyle/>
          <a:p>
            <a:r>
              <a:rPr lang="en-US" dirty="0"/>
              <a:t>College of Architecture </a:t>
            </a:r>
            <a:br>
              <a:rPr lang="en-US" dirty="0"/>
            </a:br>
            <a:r>
              <a:rPr lang="en-US" dirty="0"/>
              <a:t>Undergraduate Majors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48D7C7-DAD7-904D-8880-EEBF5D9D5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601" y="1639887"/>
            <a:ext cx="8902700" cy="490378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Construction Science (COSC)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Environmental Architecture (ENDS)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Landscape Architecture (LAND)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Urban Planning (URPN)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Visualization (VIST)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University Studies (USAR)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3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12491" y="1117600"/>
            <a:ext cx="7998310" cy="21907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Each Undergraduate Student in the College of Architecture is required to complete one “semester away”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16568" y="4076700"/>
            <a:ext cx="8190156" cy="142875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500000"/>
                </a:solidFill>
              </a:rPr>
              <a:t>Education Abroad Programs have been integrated into degree plans and the options vary by degree</a:t>
            </a:r>
          </a:p>
          <a:p>
            <a:pPr algn="ctr"/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https://abroadportal.tamu.edu/index.cfm?FuseAction=Programs.AdvancedSearch&amp;</a:t>
            </a:r>
            <a:r>
              <a:rPr lang="en-US" sz="1400" dirty="0"/>
              <a:t> </a:t>
            </a:r>
            <a:endParaRPr lang="en-US" sz="1400" b="1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73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B0033-A1D5-448F-AC8F-1AE14213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Abroad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E87D5-C180-41B4-84F0-78A9593D3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Faculty Led – TAMU faculty travel with the 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Third Party – Third party vendor leads the program typically in conjunction with a “local” University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Partner – TAMU contracts with a partner university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SEC Consortia – Goes on another SEC schools program and is granted in-state tuition rates</a:t>
            </a:r>
          </a:p>
        </p:txBody>
      </p:sp>
    </p:spTree>
    <p:extLst>
      <p:ext uri="{BB962C8B-B14F-4D97-AF65-F5344CB8AC3E}">
        <p14:creationId xmlns:p14="http://schemas.microsoft.com/office/powerpoint/2010/main" val="3864528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2144E-154A-45A4-A817-F49DF1C62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at Another University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D4278-B182-4A53-B4E2-27E2D4505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Reciprocal Exchange (REEP) – Exchange places at another university – pay TAMU tuition (contractual relationship between TAMU and another university)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Apply at another university – Likely pay out of state tuition and go through the application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Reciprocal Exchange Programs 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Queensland University of Technology</a:t>
            </a:r>
          </a:p>
          <a:p>
            <a:pPr marL="201168" lvl="1" indent="0">
              <a:buNone/>
            </a:pPr>
            <a:r>
              <a:rPr lang="en-US" dirty="0"/>
              <a:t>   Brisbane, Australia</a:t>
            </a:r>
          </a:p>
          <a:p>
            <a:r>
              <a:rPr lang="en-US" sz="2400" u="sng" dirty="0"/>
              <a:t>Kyushu University</a:t>
            </a:r>
          </a:p>
          <a:p>
            <a:pPr marL="201168" lvl="1" indent="0">
              <a:buNone/>
            </a:pPr>
            <a:r>
              <a:rPr lang="en-US" dirty="0"/>
              <a:t>   Japan</a:t>
            </a:r>
          </a:p>
          <a:p>
            <a:pPr marL="201168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>
              <a:hlinkClick r:id="rId3"/>
            </a:endParaRPr>
          </a:p>
          <a:p>
            <a:endParaRPr lang="en-US" dirty="0">
              <a:hlinkClick r:id="rId4" invalidUrl="http://studyabroad.tamu.edu/index.cfm?FuseAction=Programs.SearchResults&amp;Program_Name=University+wide&amp;Program_Type_ID=1&amp;pi=&amp;pc=&amp;pr=&amp;pt=&amp;Partner_ID=ANY&amp;p_10002=Texas+A&amp;M+Reciprocal+Educational+Exchange+Program&amp;p_10002_t=MULTI&amp;p_10004=&amp;p_10004_t=MULTI&amp;p_10009=&amp;p_10009_t=YESNO&amp;p_10010=&amp;p_10010_t=MULTI&amp;p_10018=&amp;p_10018_t=YESNO&amp;Sort=Program_Name&amp;Order=asc&amp;pp=10002,10004,10009,10010,10018"/>
            </a:endParaRPr>
          </a:p>
        </p:txBody>
      </p:sp>
      <p:pic>
        <p:nvPicPr>
          <p:cNvPr id="7" name="Content Placeholder 6" descr="Map of Australia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36" y="1681163"/>
            <a:ext cx="4572000" cy="3680460"/>
          </a:xfrm>
          <a:effectLst>
            <a:softEdge rad="88900"/>
          </a:effectLst>
        </p:spPr>
      </p:pic>
      <p:pic>
        <p:nvPicPr>
          <p:cNvPr id="4" name="Picture 3" descr="Map of Japan">
            <a:extLst>
              <a:ext uri="{FF2B5EF4-FFF2-40B4-BE49-F238E27FC236}">
                <a16:creationId xmlns:a16="http://schemas.microsoft.com/office/drawing/2014/main" id="{15D22801-F6B3-4A11-ADFF-DF0B2ABC58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1865" y="1701175"/>
            <a:ext cx="2438400" cy="2723086"/>
          </a:xfrm>
          <a:prstGeom prst="rect">
            <a:avLst/>
          </a:prstGeom>
          <a:effectLst>
            <a:glow rad="127000">
              <a:schemeClr val="accent1">
                <a:alpha val="5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437DA0-0E10-463C-9CE0-F0DAF34A63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5300" y="3602355"/>
            <a:ext cx="4756510" cy="3148963"/>
          </a:xfrm>
          <a:prstGeom prst="rect">
            <a:avLst/>
          </a:prstGeom>
        </p:spPr>
      </p:pic>
      <p:pic>
        <p:nvPicPr>
          <p:cNvPr id="1028" name="Picture 4" descr="Kyushu University">
            <a:extLst>
              <a:ext uri="{FF2B5EF4-FFF2-40B4-BE49-F238E27FC236}">
                <a16:creationId xmlns:a16="http://schemas.microsoft.com/office/drawing/2014/main" id="{AAD340A8-5448-4F99-9C7C-2A97991E5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487" y="4362082"/>
            <a:ext cx="5638151" cy="231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28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E5131-DBE0-4F01-9DA2-214C4EB31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Fulfill Semester Away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C820562-3522-47B9-9A70-5580D45EC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263337"/>
              </p:ext>
            </p:extLst>
          </p:nvPr>
        </p:nvGraphicFramePr>
        <p:xfrm>
          <a:off x="1943100" y="1828800"/>
          <a:ext cx="83058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3704033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2015843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79259679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9114954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59675395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Program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Internship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Study at Another University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Study Abroad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0573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Fall / Spring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Summer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287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Construction Science (COSC)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82438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Environmental Design (ENDS)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826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Landscape Architecture (LAND)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204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Urban Planning</a:t>
                      </a:r>
                    </a:p>
                    <a:p>
                      <a:r>
                        <a:rPr lang="en-US" sz="1600" dirty="0"/>
                        <a:t>(URPN)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9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Visualization</a:t>
                      </a:r>
                    </a:p>
                    <a:p>
                      <a:r>
                        <a:rPr lang="en-US" sz="1600" dirty="0"/>
                        <a:t>(VIST)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733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University Studies</a:t>
                      </a:r>
                    </a:p>
                    <a:p>
                      <a:r>
                        <a:rPr lang="en-US" sz="1600" dirty="0"/>
                        <a:t>(USAR)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764497"/>
                  </a:ext>
                </a:extLst>
              </a:tr>
            </a:tbl>
          </a:graphicData>
        </a:graphic>
      </p:graphicFrame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FD9B462D-A1F6-4ED8-9AFD-5668020E7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9200" y="2667000"/>
            <a:ext cx="762000" cy="762000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B500C426-37C4-4C82-8578-7C0420C92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9200" y="3231675"/>
            <a:ext cx="762000" cy="762000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D78121BD-A6D9-4B0D-9993-C207E4D24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9200" y="3827145"/>
            <a:ext cx="762000" cy="762000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79687749-0B10-433C-8084-6B2A8009A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9200" y="4392930"/>
            <a:ext cx="762000" cy="762000"/>
          </a:xfrm>
          <a:prstGeom prst="rect">
            <a:avLst/>
          </a:prstGeom>
        </p:spPr>
      </p:pic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376D93B6-3DEF-4AB2-93DA-C14698592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9200" y="4975544"/>
            <a:ext cx="762000" cy="762000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EF51CB31-0287-4ABD-B53E-D8B2314E7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7000" y="2667000"/>
            <a:ext cx="762000" cy="762000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1370E071-F792-49D3-9D66-1DEBD5DE4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7000" y="3231675"/>
            <a:ext cx="762000" cy="762000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CFC341FC-3D6F-4685-B655-C18C61FFC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7000" y="4975544"/>
            <a:ext cx="762000" cy="762000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52D002CA-C47E-4E34-9422-D5CF8973B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24800" y="2667000"/>
            <a:ext cx="762000" cy="762000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641FDC46-9375-4570-955A-F66753BCE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24800" y="3231675"/>
            <a:ext cx="762000" cy="762000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7C7070E0-4916-447F-8DA7-17B22E5ED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24800" y="3827145"/>
            <a:ext cx="762000" cy="762000"/>
          </a:xfrm>
          <a:prstGeom prst="rect">
            <a:avLst/>
          </a:prstGeom>
        </p:spPr>
      </p:pic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20424509-5AEB-41CC-A53F-1105F49B8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24800" y="4392930"/>
            <a:ext cx="762000" cy="762000"/>
          </a:xfrm>
          <a:prstGeom prst="rect">
            <a:avLst/>
          </a:prstGeom>
        </p:spPr>
      </p:pic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3D503784-2503-4FC4-AF22-21A59FF0C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24800" y="4975544"/>
            <a:ext cx="762000" cy="762000"/>
          </a:xfrm>
          <a:prstGeom prst="rect">
            <a:avLst/>
          </a:prstGeom>
        </p:spPr>
      </p:pic>
      <p:pic>
        <p:nvPicPr>
          <p:cNvPr id="30" name="Graphic 29" descr="Checkmark with solid fill">
            <a:extLst>
              <a:ext uri="{FF2B5EF4-FFF2-40B4-BE49-F238E27FC236}">
                <a16:creationId xmlns:a16="http://schemas.microsoft.com/office/drawing/2014/main" id="{52B77C42-0944-4F4E-AFB4-E68A90749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6400" y="554132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23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E2360-7364-424B-99BB-F9A114392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CARC Study Abroad Locations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DDD5BE8-2E9E-42A0-859E-68B68B6BB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707688"/>
              </p:ext>
            </p:extLst>
          </p:nvPr>
        </p:nvGraphicFramePr>
        <p:xfrm>
          <a:off x="2346325" y="1846263"/>
          <a:ext cx="7543800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>
                  <a:extLst>
                    <a:ext uri="{9D8B030D-6E8A-4147-A177-3AD203B41FA5}">
                      <a16:colId xmlns:a16="http://schemas.microsoft.com/office/drawing/2014/main" val="3432400067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3813224473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96228897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31782682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Location</a:t>
                      </a:r>
                    </a:p>
                  </a:txBody>
                  <a:tcPr>
                    <a:solidFill>
                      <a:srgbClr val="5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Fall</a:t>
                      </a:r>
                    </a:p>
                  </a:txBody>
                  <a:tcPr>
                    <a:solidFill>
                      <a:srgbClr val="5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Spring</a:t>
                      </a:r>
                    </a:p>
                  </a:txBody>
                  <a:tcPr>
                    <a:solidFill>
                      <a:srgbClr val="5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Summer</a:t>
                      </a:r>
                    </a:p>
                  </a:txBody>
                  <a:tcPr>
                    <a:solidFill>
                      <a:srgbClr val="5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904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UK – London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COSC w/ internship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COSC / USAR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120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UK - Liverpool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USAR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060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UK – Lincoln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USAR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294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Germany – Bonn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LAND / URPN/ VIST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USAR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208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Spain – Barcelona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USAR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792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Italy – </a:t>
                      </a:r>
                      <a:r>
                        <a:rPr lang="en-US" sz="1600" dirty="0" err="1"/>
                        <a:t>Castiglion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Fiorentino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80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Italy – Florence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USAR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125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USAR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601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Peru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USAR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343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568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ATemplate" id="{ECF4AB66-4511-4449-B608-216AB589AD5F}" vid="{583271A6-354E-7F43-BDEA-2CB4927815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52A9CC272D2741B3B40F2CDE9C4D24" ma:contentTypeVersion="13" ma:contentTypeDescription="Create a new document." ma:contentTypeScope="" ma:versionID="b353d13b3e3781cb127d821ab3e6626f">
  <xsd:schema xmlns:xsd="http://www.w3.org/2001/XMLSchema" xmlns:xs="http://www.w3.org/2001/XMLSchema" xmlns:p="http://schemas.microsoft.com/office/2006/metadata/properties" xmlns:ns3="1a707059-a873-4c36-9430-78c2f8a01cea" xmlns:ns4="e66a6525-dff9-453e-a1be-33c47113648e" targetNamespace="http://schemas.microsoft.com/office/2006/metadata/properties" ma:root="true" ma:fieldsID="367d5572e4a03b57296996c6d572ce1d" ns3:_="" ns4:_="">
    <xsd:import namespace="1a707059-a873-4c36-9430-78c2f8a01cea"/>
    <xsd:import namespace="e66a6525-dff9-453e-a1be-33c4711364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07059-a873-4c36-9430-78c2f8a01c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6a6525-dff9-453e-a1be-33c47113648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E34CF3-3D9D-4942-BAE2-A52380DFFCB8}">
  <ds:schemaRefs>
    <ds:schemaRef ds:uri="http://schemas.openxmlformats.org/package/2006/metadata/core-properties"/>
    <ds:schemaRef ds:uri="e66a6525-dff9-453e-a1be-33c47113648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1a707059-a873-4c36-9430-78c2f8a01ce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0C8CFE1-645F-4A6F-A32F-6D6E390F30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297695-2FD3-4173-8E0E-3F98E29929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707059-a873-4c36-9430-78c2f8a01cea"/>
    <ds:schemaRef ds:uri="e66a6525-dff9-453e-a1be-33c4711364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COA-PPT-Template</Template>
  <TotalTime>1903</TotalTime>
  <Words>609</Words>
  <Application>Microsoft Office PowerPoint</Application>
  <PresentationFormat>Widescreen</PresentationFormat>
  <Paragraphs>162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Open Sans</vt:lpstr>
      <vt:lpstr>Open Sans Semibold</vt:lpstr>
      <vt:lpstr>Wingdings</vt:lpstr>
      <vt:lpstr>Office Theme</vt:lpstr>
      <vt:lpstr>College of Architecture</vt:lpstr>
      <vt:lpstr> International Programs and Initiatives</vt:lpstr>
      <vt:lpstr>College of Architecture  Undergraduate Majors</vt:lpstr>
      <vt:lpstr>Each Undergraduate Student in the College of Architecture is required to complete one “semester away”</vt:lpstr>
      <vt:lpstr>Types of Abroad Programs</vt:lpstr>
      <vt:lpstr>Study at Another University</vt:lpstr>
      <vt:lpstr>Reciprocal Exchange Programs Locations</vt:lpstr>
      <vt:lpstr>How to Fulfill Semester Away</vt:lpstr>
      <vt:lpstr>CARC Study Abroad Locations</vt:lpstr>
      <vt:lpstr>United Kingdom</vt:lpstr>
      <vt:lpstr>Constructionarium</vt:lpstr>
      <vt:lpstr>Italy</vt:lpstr>
      <vt:lpstr>Germany</vt:lpstr>
      <vt:lpstr>Spain</vt:lpstr>
      <vt:lpstr>Funding the Program </vt:lpstr>
      <vt:lpstr>Financial Planning</vt:lpstr>
      <vt:lpstr>Positive Impacts of Study Abroad</vt:lpstr>
      <vt:lpstr>COVID – 19 Updates</vt:lpstr>
      <vt:lpstr>Thank you 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of Architecture Presentation</dc:title>
  <dc:creator>Hays, Jolynn</dc:creator>
  <cp:lastModifiedBy>Hays, Jolynn</cp:lastModifiedBy>
  <cp:revision>18</cp:revision>
  <dcterms:created xsi:type="dcterms:W3CDTF">2021-05-27T20:41:53Z</dcterms:created>
  <dcterms:modified xsi:type="dcterms:W3CDTF">2021-06-11T13:47:30Z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0x0101007552A9CC272D2741B3B40F2CDE9C4D24</vt:lpwstr>
  </property>
</Properties>
</file>